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ata"/>
      <p:regular r:id="rId17"/>
    </p:embeddedFont>
    <p:embeddedFont>
      <p:font typeface="Prata"/>
      <p:regular r:id="rId18"/>
    </p:embeddedFont>
    <p:embeddedFont>
      <p:font typeface="Manrope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/Relationships>
</file>

<file path=ppt/media/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2-8.png>
</file>

<file path=ppt/media/image-2-9.svg>
</file>

<file path=ppt/media/image-3-1.png>
</file>

<file path=ppt/media/image-4-1.png>
</file>

<file path=ppt/media/image-5-1.png>
</file>

<file path=ppt/media/image-5-2.png>
</file>

<file path=ppt/media/image-6-1.png>
</file>

<file path=ppt/media/image-6-2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hyperlink" Target="http://www.linkedin.com/in/syed-murtaza-hassan-rizvi-736795279" TargetMode="External"/><Relationship Id="rId2" Type="http://schemas.openxmlformats.org/officeDocument/2006/relationships/hyperlink" Target="mailto:hmurtaza510@gmail.com" TargetMode="External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svg"/><Relationship Id="rId10" Type="http://schemas.openxmlformats.org/officeDocument/2006/relationships/slideLayout" Target="../slideLayouts/slideLayout3.xml"/><Relationship Id="rId11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91633"/>
            <a:ext cx="1153370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Power BI Dashboards: Comprehensive Analytics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509367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Prepared by: Syed Murtaza Hassan (Murtaza Rizvi)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LinkedIn: </a:t>
            </a:r>
            <a:pPr algn="l" indent="0" marL="0">
              <a:lnSpc>
                <a:spcPts val="2500"/>
              </a:lnSpc>
              <a:buNone/>
            </a:pPr>
            <a:r>
              <a:rPr lang="en-US" sz="1550" u="sng" dirty="0">
                <a:solidFill>
                  <a:srgbClr val="84482D"/>
                </a:solidFill>
                <a:latin typeface="Manrope" pitchFamily="34" charset="0"/>
                <a:ea typeface="Manrope" pitchFamily="34" charset="-122"/>
                <a:cs typeface="Manrope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www.linkedin.com/in/syed-murtaza-hassan-rizvi-736795279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Email: </a:t>
            </a:r>
            <a:pPr algn="l" indent="0" marL="0">
              <a:lnSpc>
                <a:spcPts val="2500"/>
              </a:lnSpc>
              <a:buNone/>
            </a:pPr>
            <a:r>
              <a:rPr lang="en-US" sz="1550" u="sng" dirty="0">
                <a:solidFill>
                  <a:srgbClr val="84482D"/>
                </a:solidFill>
                <a:latin typeface="Manrope" pitchFamily="34" charset="0"/>
                <a:ea typeface="Manrope" pitchFamily="34" charset="-122"/>
                <a:cs typeface="Manrope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hmurtaza510@gmail.com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4685228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project showcases eight fully developed Power BI dashboards, built using real-world datasets and advanced analytical techniques. The report aims to demonstrate BI skills across multiple business domains, provide insights for decision-making, and build a strong portfolio for analytics roles.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5523"/>
            <a:ext cx="8457367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Conclusion: Advanced Analytics Capabilities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21849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multi-dashboard Power BI portfolio demonstrates advanced analytics capabilities across several business domains, including sales, HR, finance, customer behavior, forecasting, and weather intelligence.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076813"/>
            <a:ext cx="6422231" cy="1143476"/>
          </a:xfrm>
          <a:prstGeom prst="roundRect">
            <a:avLst>
              <a:gd name="adj" fmla="val 41657"/>
            </a:avLst>
          </a:prstGeom>
          <a:solidFill>
            <a:srgbClr val="404245"/>
          </a:solidFill>
          <a:ln/>
        </p:spPr>
      </p:sp>
      <p:sp>
        <p:nvSpPr>
          <p:cNvPr id="5" name="Text 3"/>
          <p:cNvSpPr/>
          <p:nvPr/>
        </p:nvSpPr>
        <p:spPr>
          <a:xfrm>
            <a:off x="992148" y="327517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BI Development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92148" y="3704392"/>
            <a:ext cx="60255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End-to-end dashboard creation.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3076813"/>
            <a:ext cx="6422231" cy="1143476"/>
          </a:xfrm>
          <a:prstGeom prst="roundRect">
            <a:avLst>
              <a:gd name="adj" fmla="val 41657"/>
            </a:avLst>
          </a:prstGeom>
          <a:solidFill>
            <a:srgbClr val="404245"/>
          </a:solidFill>
          <a:ln/>
        </p:spPr>
      </p:sp>
      <p:sp>
        <p:nvSpPr>
          <p:cNvPr id="8" name="Text 6"/>
          <p:cNvSpPr/>
          <p:nvPr/>
        </p:nvSpPr>
        <p:spPr>
          <a:xfrm>
            <a:off x="7612737" y="327517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Analysis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612737" y="3704392"/>
            <a:ext cx="60255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Extracting meaningful insights.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93790" y="4418648"/>
            <a:ext cx="6422231" cy="1143476"/>
          </a:xfrm>
          <a:prstGeom prst="roundRect">
            <a:avLst>
              <a:gd name="adj" fmla="val 41657"/>
            </a:avLst>
          </a:prstGeom>
          <a:solidFill>
            <a:srgbClr val="404245"/>
          </a:solidFill>
          <a:ln/>
        </p:spPr>
      </p:sp>
      <p:sp>
        <p:nvSpPr>
          <p:cNvPr id="11" name="Text 9"/>
          <p:cNvSpPr/>
          <p:nvPr/>
        </p:nvSpPr>
        <p:spPr>
          <a:xfrm>
            <a:off x="992148" y="461700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Forecasting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992148" y="5046226"/>
            <a:ext cx="60255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Predictive modeling for future trends.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414379" y="4418648"/>
            <a:ext cx="6422231" cy="1143476"/>
          </a:xfrm>
          <a:prstGeom prst="roundRect">
            <a:avLst>
              <a:gd name="adj" fmla="val 41657"/>
            </a:avLst>
          </a:prstGeom>
          <a:solidFill>
            <a:srgbClr val="404245"/>
          </a:solidFill>
          <a:ln/>
        </p:spPr>
      </p:sp>
      <p:sp>
        <p:nvSpPr>
          <p:cNvPr id="14" name="Text 12"/>
          <p:cNvSpPr/>
          <p:nvPr/>
        </p:nvSpPr>
        <p:spPr>
          <a:xfrm>
            <a:off x="7612737" y="461700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DAX &amp; Modeling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612737" y="5046226"/>
            <a:ext cx="60255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Complex calculations and data structures.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93790" y="5760482"/>
            <a:ext cx="6422231" cy="1143476"/>
          </a:xfrm>
          <a:prstGeom prst="roundRect">
            <a:avLst>
              <a:gd name="adj" fmla="val 41657"/>
            </a:avLst>
          </a:prstGeom>
          <a:solidFill>
            <a:srgbClr val="404245"/>
          </a:solidFill>
          <a:ln/>
        </p:spPr>
      </p:sp>
      <p:sp>
        <p:nvSpPr>
          <p:cNvPr id="17" name="Text 15"/>
          <p:cNvSpPr/>
          <p:nvPr/>
        </p:nvSpPr>
        <p:spPr>
          <a:xfrm>
            <a:off x="992148" y="595884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Visualization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992148" y="6388060"/>
            <a:ext cx="60255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Clear and impactful presentations.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7414379" y="5760482"/>
            <a:ext cx="6422231" cy="1143476"/>
          </a:xfrm>
          <a:prstGeom prst="roundRect">
            <a:avLst>
              <a:gd name="adj" fmla="val 41657"/>
            </a:avLst>
          </a:prstGeom>
          <a:solidFill>
            <a:srgbClr val="404245"/>
          </a:solidFill>
          <a:ln/>
        </p:spPr>
      </p:sp>
      <p:sp>
        <p:nvSpPr>
          <p:cNvPr id="20" name="Text 18"/>
          <p:cNvSpPr/>
          <p:nvPr/>
        </p:nvSpPr>
        <p:spPr>
          <a:xfrm>
            <a:off x="7612737" y="5958840"/>
            <a:ext cx="346769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Business Insights Storytelling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7612737" y="6388060"/>
            <a:ext cx="60255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Translating data into actionable strategies.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58193" y="2099667"/>
            <a:ext cx="5058013" cy="40347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086" y="471011"/>
            <a:ext cx="4159806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Tools &amp; Techniques Used</a:t>
            </a:r>
            <a:endParaRPr lang="en-US" sz="2650" dirty="0"/>
          </a:p>
        </p:txBody>
      </p:sp>
      <p:sp>
        <p:nvSpPr>
          <p:cNvPr id="4" name="Shape 1"/>
          <p:cNvSpPr/>
          <p:nvPr/>
        </p:nvSpPr>
        <p:spPr>
          <a:xfrm>
            <a:off x="685086" y="1412796"/>
            <a:ext cx="7773829" cy="1266587"/>
          </a:xfrm>
          <a:prstGeom prst="roundRect">
            <a:avLst>
              <a:gd name="adj" fmla="val 8663"/>
            </a:avLst>
          </a:prstGeom>
          <a:solidFill>
            <a:srgbClr val="212326"/>
          </a:solidFill>
          <a:ln/>
        </p:spPr>
      </p:sp>
      <p:sp>
        <p:nvSpPr>
          <p:cNvPr id="5" name="Shape 2"/>
          <p:cNvSpPr/>
          <p:nvPr/>
        </p:nvSpPr>
        <p:spPr>
          <a:xfrm>
            <a:off x="685086" y="1389936"/>
            <a:ext cx="7773829" cy="91440"/>
          </a:xfrm>
          <a:prstGeom prst="roundRect">
            <a:avLst>
              <a:gd name="adj" fmla="val 28097"/>
            </a:avLst>
          </a:prstGeom>
          <a:solidFill>
            <a:srgbClr val="84482D"/>
          </a:solidFill>
          <a:ln/>
        </p:spPr>
      </p:sp>
      <p:sp>
        <p:nvSpPr>
          <p:cNvPr id="6" name="Shape 3"/>
          <p:cNvSpPr/>
          <p:nvPr/>
        </p:nvSpPr>
        <p:spPr>
          <a:xfrm>
            <a:off x="4315123" y="1155978"/>
            <a:ext cx="513755" cy="513755"/>
          </a:xfrm>
          <a:prstGeom prst="roundRect">
            <a:avLst>
              <a:gd name="adj" fmla="val 177984"/>
            </a:avLst>
          </a:prstGeom>
          <a:solidFill>
            <a:srgbClr val="84482D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69190" y="1310045"/>
            <a:ext cx="205502" cy="2055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79158" y="1840944"/>
            <a:ext cx="2140982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Power BI Desktop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879158" y="2211229"/>
            <a:ext cx="7385685" cy="274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For interactive dashboards and reports.</a:t>
            </a:r>
            <a:endParaRPr lang="en-US" sz="1300" dirty="0"/>
          </a:p>
        </p:txBody>
      </p:sp>
      <p:sp>
        <p:nvSpPr>
          <p:cNvPr id="10" name="Shape 6"/>
          <p:cNvSpPr/>
          <p:nvPr/>
        </p:nvSpPr>
        <p:spPr>
          <a:xfrm>
            <a:off x="685086" y="3107412"/>
            <a:ext cx="7773829" cy="1266587"/>
          </a:xfrm>
          <a:prstGeom prst="roundRect">
            <a:avLst>
              <a:gd name="adj" fmla="val 8663"/>
            </a:avLst>
          </a:prstGeom>
          <a:solidFill>
            <a:srgbClr val="212326"/>
          </a:solidFill>
          <a:ln/>
        </p:spPr>
      </p:sp>
      <p:sp>
        <p:nvSpPr>
          <p:cNvPr id="11" name="Shape 7"/>
          <p:cNvSpPr/>
          <p:nvPr/>
        </p:nvSpPr>
        <p:spPr>
          <a:xfrm>
            <a:off x="685086" y="3084552"/>
            <a:ext cx="7773829" cy="91440"/>
          </a:xfrm>
          <a:prstGeom prst="roundRect">
            <a:avLst>
              <a:gd name="adj" fmla="val 28097"/>
            </a:avLst>
          </a:prstGeom>
          <a:solidFill>
            <a:srgbClr val="84482D"/>
          </a:solidFill>
          <a:ln/>
        </p:spPr>
      </p:sp>
      <p:sp>
        <p:nvSpPr>
          <p:cNvPr id="12" name="Shape 8"/>
          <p:cNvSpPr/>
          <p:nvPr/>
        </p:nvSpPr>
        <p:spPr>
          <a:xfrm>
            <a:off x="4315123" y="2850594"/>
            <a:ext cx="513755" cy="513755"/>
          </a:xfrm>
          <a:prstGeom prst="roundRect">
            <a:avLst>
              <a:gd name="adj" fmla="val 177984"/>
            </a:avLst>
          </a:prstGeom>
          <a:solidFill>
            <a:srgbClr val="84482D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9190" y="3004661"/>
            <a:ext cx="205502" cy="20550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79158" y="3535561"/>
            <a:ext cx="2295763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DAX &amp; Data Modeling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879158" y="3905845"/>
            <a:ext cx="7385685" cy="274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Time intelligence, conditional measures, KPIs, and Star Schema.</a:t>
            </a:r>
            <a:endParaRPr lang="en-US" sz="1300" dirty="0"/>
          </a:p>
        </p:txBody>
      </p:sp>
      <p:sp>
        <p:nvSpPr>
          <p:cNvPr id="16" name="Shape 11"/>
          <p:cNvSpPr/>
          <p:nvPr/>
        </p:nvSpPr>
        <p:spPr>
          <a:xfrm>
            <a:off x="685086" y="4802029"/>
            <a:ext cx="7773829" cy="1266587"/>
          </a:xfrm>
          <a:prstGeom prst="roundRect">
            <a:avLst>
              <a:gd name="adj" fmla="val 8663"/>
            </a:avLst>
          </a:prstGeom>
          <a:solidFill>
            <a:srgbClr val="212326"/>
          </a:solidFill>
          <a:ln/>
        </p:spPr>
      </p:sp>
      <p:sp>
        <p:nvSpPr>
          <p:cNvPr id="17" name="Shape 12"/>
          <p:cNvSpPr/>
          <p:nvPr/>
        </p:nvSpPr>
        <p:spPr>
          <a:xfrm>
            <a:off x="685086" y="4779169"/>
            <a:ext cx="7773829" cy="91440"/>
          </a:xfrm>
          <a:prstGeom prst="roundRect">
            <a:avLst>
              <a:gd name="adj" fmla="val 28097"/>
            </a:avLst>
          </a:prstGeom>
          <a:solidFill>
            <a:srgbClr val="84482D"/>
          </a:solidFill>
          <a:ln/>
        </p:spPr>
      </p:sp>
      <p:sp>
        <p:nvSpPr>
          <p:cNvPr id="18" name="Shape 13"/>
          <p:cNvSpPr/>
          <p:nvPr/>
        </p:nvSpPr>
        <p:spPr>
          <a:xfrm>
            <a:off x="4315123" y="4545211"/>
            <a:ext cx="513755" cy="513755"/>
          </a:xfrm>
          <a:prstGeom prst="roundRect">
            <a:avLst>
              <a:gd name="adj" fmla="val 177984"/>
            </a:avLst>
          </a:prstGeom>
          <a:solidFill>
            <a:srgbClr val="84482D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69190" y="4699278"/>
            <a:ext cx="205502" cy="205502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879158" y="5230178"/>
            <a:ext cx="2140982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Power Query</a:t>
            </a:r>
            <a:endParaRPr lang="en-US" sz="1650" dirty="0"/>
          </a:p>
        </p:txBody>
      </p:sp>
      <p:sp>
        <p:nvSpPr>
          <p:cNvPr id="21" name="Text 15"/>
          <p:cNvSpPr/>
          <p:nvPr/>
        </p:nvSpPr>
        <p:spPr>
          <a:xfrm>
            <a:off x="879158" y="5600462"/>
            <a:ext cx="7385685" cy="274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JSON transformation and ETL processes.</a:t>
            </a:r>
            <a:endParaRPr lang="en-US" sz="1300" dirty="0"/>
          </a:p>
        </p:txBody>
      </p:sp>
      <p:sp>
        <p:nvSpPr>
          <p:cNvPr id="22" name="Shape 16"/>
          <p:cNvSpPr/>
          <p:nvPr/>
        </p:nvSpPr>
        <p:spPr>
          <a:xfrm>
            <a:off x="685086" y="6496645"/>
            <a:ext cx="7773829" cy="1266587"/>
          </a:xfrm>
          <a:prstGeom prst="roundRect">
            <a:avLst>
              <a:gd name="adj" fmla="val 8663"/>
            </a:avLst>
          </a:prstGeom>
          <a:solidFill>
            <a:srgbClr val="212326"/>
          </a:solidFill>
          <a:ln/>
        </p:spPr>
      </p:sp>
      <p:sp>
        <p:nvSpPr>
          <p:cNvPr id="23" name="Shape 17"/>
          <p:cNvSpPr/>
          <p:nvPr/>
        </p:nvSpPr>
        <p:spPr>
          <a:xfrm>
            <a:off x="685086" y="6473785"/>
            <a:ext cx="7773829" cy="91440"/>
          </a:xfrm>
          <a:prstGeom prst="roundRect">
            <a:avLst>
              <a:gd name="adj" fmla="val 28097"/>
            </a:avLst>
          </a:prstGeom>
          <a:solidFill>
            <a:srgbClr val="84482D"/>
          </a:solidFill>
          <a:ln/>
        </p:spPr>
      </p:sp>
      <p:sp>
        <p:nvSpPr>
          <p:cNvPr id="24" name="Shape 18"/>
          <p:cNvSpPr/>
          <p:nvPr/>
        </p:nvSpPr>
        <p:spPr>
          <a:xfrm>
            <a:off x="4315123" y="6239827"/>
            <a:ext cx="513755" cy="513755"/>
          </a:xfrm>
          <a:prstGeom prst="roundRect">
            <a:avLst>
              <a:gd name="adj" fmla="val 177984"/>
            </a:avLst>
          </a:prstGeom>
          <a:solidFill>
            <a:srgbClr val="84482D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469190" y="6393894"/>
            <a:ext cx="205502" cy="205502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879158" y="6924794"/>
            <a:ext cx="2140982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Forecasting Models</a:t>
            </a:r>
            <a:endParaRPr lang="en-US" sz="1650" dirty="0"/>
          </a:p>
        </p:txBody>
      </p:sp>
      <p:sp>
        <p:nvSpPr>
          <p:cNvPr id="27" name="Text 20"/>
          <p:cNvSpPr/>
          <p:nvPr/>
        </p:nvSpPr>
        <p:spPr>
          <a:xfrm>
            <a:off x="879158" y="7295078"/>
            <a:ext cx="7385685" cy="274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Predictive analytics for future trends.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2118"/>
            <a:ext cx="5892284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E-Commerce Sales Dashboard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74426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Business Purpose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2252782"/>
            <a:ext cx="614398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Analyze sales, profit, customer behavior, category performance, and state-wise revenue.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08621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KPIs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3594735"/>
            <a:ext cx="614398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Total Sales: ₹438K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981688"/>
            <a:ext cx="614398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Total Quantity: 5615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368641"/>
            <a:ext cx="614398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Total Profit: ₹37K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755594"/>
            <a:ext cx="614398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AOV: ₹121K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27149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Insights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93790" y="5780008"/>
            <a:ext cx="614398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Clothing contributed 63% of quantity—highest demand.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6166961"/>
            <a:ext cx="614398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Maharashtra &amp; Delhi are top-performing states in sales revenue.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93790" y="6553914"/>
            <a:ext cx="614398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UPI (21%) &amp; COD (13%) are top payment methods.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429500" y="174426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Trend Insights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429500" y="2252782"/>
            <a:ext cx="641461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Profit fluctuates across months—peaks in Jan, May, Oct.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429500" y="2639735"/>
            <a:ext cx="641461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Top customers include Harivansh, Madhav, Mohan, Shiva.</a:t>
            </a:r>
            <a:endParaRPr lang="en-US" sz="1550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9500" y="3180517"/>
            <a:ext cx="6414611" cy="3577471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7429500" y="6981230"/>
            <a:ext cx="641461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9620" y="529114"/>
            <a:ext cx="4572714" cy="481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HR Analytics Dashboard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769620" y="1731645"/>
            <a:ext cx="2405182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Trend Insights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69620" y="2224683"/>
            <a:ext cx="7260074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Majority of attrition occurs in Research, Sales, and Technical departments.</a:t>
            </a:r>
            <a:endParaRPr lang="en-US" sz="15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9620" y="3056692"/>
            <a:ext cx="7260074" cy="408646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69620" y="7359610"/>
            <a:ext cx="726007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8506658" y="1491139"/>
            <a:ext cx="2405182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Business Purpose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506658" y="1984177"/>
            <a:ext cx="5361623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Analyze employee attrition and HR-related KPIs to identify workforce trends.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8506658" y="2792135"/>
            <a:ext cx="2405182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KPIs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506658" y="3285173"/>
            <a:ext cx="536162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Total Employees: 1470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8506658" y="3660219"/>
            <a:ext cx="536162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Attrition Rate: 16.1%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8506658" y="4035266"/>
            <a:ext cx="536162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Average Age: 37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8506658" y="4410313"/>
            <a:ext cx="536162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Average Salary: 6.5K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8506658" y="4910495"/>
            <a:ext cx="2405182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Insights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506658" y="5403533"/>
            <a:ext cx="5361623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Highest attrition in Life Sciences (38%), Marketing (27%), Technical Degree (15%).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8506658" y="6086356"/>
            <a:ext cx="5361623" cy="61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Age group 26–35 has the highest attrition (116 employees).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8506658" y="6769179"/>
            <a:ext cx="5361623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Low salary slabs (Upto 5k) have the highest attrition.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1296"/>
            <a:ext cx="5634752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Weather Forecast Dashboard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83344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Business Purpose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234195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Monitor weather conditions for Karachi, Lahore, and Islamabad with AQI analysis.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17539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KPIs (Karachi)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368391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Temperature: 26.3°C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07086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Humidity: 12%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45781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Wind Speed: 22.7 km/h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84477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UV Index: 4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36067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Insights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93790" y="586918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Clear 7-day forecast with slight temperature increase ahead.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625613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AQI Category: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84482D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Good — Air is clean and healthy.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93790" y="664309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Rain probability stays low across all days.</a:t>
            </a:r>
            <a:endParaRPr lang="en-US" sz="15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4874" y="1858328"/>
            <a:ext cx="160020" cy="175260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7564874" y="225683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Trend Insights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7564874" y="276534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Monday &amp; Tuesday show slightly higher temperatures.</a:t>
            </a:r>
            <a:endParaRPr lang="en-US" sz="155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874" y="3623667"/>
            <a:ext cx="6279356" cy="35412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675" y="464106"/>
            <a:ext cx="6171486" cy="400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Superstore Sales Dashboard &amp; Forecast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640675" y="1264920"/>
            <a:ext cx="2002393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Superstore Sales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40675" y="1675328"/>
            <a:ext cx="6479143" cy="512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Analyze store performance across regions, categories, payment modes, and customer segments.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640675" y="2331839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Sales: 1.6M, Orders: 22K, Profit: 175K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640675" y="2644021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Office Supplies (0.64M) is top-performing category.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640675" y="2956203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West (33%) and East (29%) are leading regions.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640675" y="3268385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Consumer segment contributes nearly 50% of sales.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640675" y="3580567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Sales trend shows strong performance in Q1 &amp; Q4.</a:t>
            </a:r>
            <a:endParaRPr lang="en-US" sz="12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675" y="4016931"/>
            <a:ext cx="6415326" cy="3568303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18202" y="1264920"/>
            <a:ext cx="236934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Sales Forecast (-15 Days)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518202" y="1675328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Predict future 15-day sales using historical data and time series.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7518202" y="2075617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Forecast model predicts steady sales between 5K – 15K.</a:t>
            </a:r>
            <a:endParaRPr lang="en-US" sz="1250" dirty="0"/>
          </a:p>
        </p:txBody>
      </p:sp>
      <p:sp>
        <p:nvSpPr>
          <p:cNvPr id="14" name="Text 11"/>
          <p:cNvSpPr/>
          <p:nvPr/>
        </p:nvSpPr>
        <p:spPr>
          <a:xfrm>
            <a:off x="7518202" y="2387798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Strong states in revenue: California, New York, Texas, Washington.</a:t>
            </a:r>
            <a:endParaRPr lang="en-US" sz="1250" dirty="0"/>
          </a:p>
        </p:txBody>
      </p:sp>
      <p:sp>
        <p:nvSpPr>
          <p:cNvPr id="15" name="Text 12"/>
          <p:cNvSpPr/>
          <p:nvPr/>
        </p:nvSpPr>
        <p:spPr>
          <a:xfrm>
            <a:off x="7518202" y="2699980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Forecast vs actual lines show close alignment, indicating good model accuracy.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7518202" y="3012162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Consistent increasing trend every quarter, highlighting upcoming demand peaks.</a:t>
            </a:r>
            <a:endParaRPr lang="en-US" sz="125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202" y="3448526"/>
            <a:ext cx="6375559" cy="3568303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7518202" y="7196971"/>
            <a:ext cx="6479143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1999" y="516969"/>
            <a:ext cx="5708094" cy="469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Credit Card Transaction Report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751999" y="1456849"/>
            <a:ext cx="2350294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Business Purpose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51999" y="1938576"/>
            <a:ext cx="5518785" cy="60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Track revenue, transactions, customer behavior, card performance &amp; acquisition costs.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51999" y="2728079"/>
            <a:ext cx="2350294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Top KPIs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1999" y="3209806"/>
            <a:ext cx="551878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Revenue: 57M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51999" y="3576280"/>
            <a:ext cx="551878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Total Transaction Amount: 46M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51999" y="3942755"/>
            <a:ext cx="551878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Transaction Count: 667K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751999" y="4309229"/>
            <a:ext cx="551878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Total Interest: 8M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751999" y="4797981"/>
            <a:ext cx="2350294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Insights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51999" y="5279708"/>
            <a:ext cx="551878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Q4 has the highest revenue (14.5M).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1999" y="5646182"/>
            <a:ext cx="5518785" cy="60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Highest spending categories: Bills, Entertainment, Fuel, Grocery.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751999" y="6313408"/>
            <a:ext cx="551878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Most revenue by education: Graduate (23M).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751999" y="6679883"/>
            <a:ext cx="5518785" cy="60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Top job categories: Businessmen (18M), Self-employed (9M), Govt Employees (8M).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751999" y="7347109"/>
            <a:ext cx="551878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Blue card leads performance with 47M revenue.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6737033" y="1456849"/>
            <a:ext cx="2350294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Trend Insights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6737033" y="1938576"/>
            <a:ext cx="7148989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 consistently increases from Q1 → Q4.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6737033" y="2305050"/>
            <a:ext cx="7148989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Delinquent rate at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BE6841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6.1%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—requires monitoring.</a:t>
            </a:r>
            <a:endParaRPr lang="en-US" sz="1450" dirty="0"/>
          </a:p>
        </p:txBody>
      </p:sp>
      <p:pic>
        <p:nvPicPr>
          <p:cNvPr id="1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7033" y="2817257"/>
            <a:ext cx="7148989" cy="4004905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6737033" y="7033617"/>
            <a:ext cx="7148989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6527" y="541972"/>
            <a:ext cx="5562719" cy="491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Credit Card Customer Report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786527" y="1524953"/>
            <a:ext cx="2458164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Trend Insights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786527" y="2028825"/>
            <a:ext cx="6559391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 correlation between income + spending.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786527" y="2412325"/>
            <a:ext cx="6559391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Swipe transactions dominate online/card usage.</a:t>
            </a:r>
            <a:endParaRPr lang="en-US" sz="15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6527" y="2948226"/>
            <a:ext cx="6559391" cy="366998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833360" y="1524953"/>
            <a:ext cx="2458164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Business Purpose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7833360" y="2028825"/>
            <a:ext cx="6018014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Understand customer demographics, spending behavior, revenue distribution &amp; card performance.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833360" y="2854762"/>
            <a:ext cx="2458164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Top KPIs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833360" y="3358634"/>
            <a:ext cx="6018014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Revenue: 57M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7833360" y="3742134"/>
            <a:ext cx="6018014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Income: 588M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7833360" y="4125635"/>
            <a:ext cx="6018014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Interest Earned: 8M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7833360" y="4509135"/>
            <a:ext cx="6018014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CSS Score: 3.19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7833360" y="5020389"/>
            <a:ext cx="2458164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Insights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833360" y="5524262"/>
            <a:ext cx="6018014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 highest among: Age 40–50 group, Male customers, High-income group.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7833360" y="6222444"/>
            <a:ext cx="6018014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 by Job: Businessman (17.6M), Self-employed (8.5M), Govt (8.3M).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7833360" y="6920627"/>
            <a:ext cx="6018014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TX, NY, CA, FL, NJ lead revenue by state.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7833360" y="7304127"/>
            <a:ext cx="6018014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Married customers contribute 16M in revenue.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597" y="483989"/>
            <a:ext cx="7385566" cy="365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Behavior Dashboard &amp; Combined Insights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584597" y="1214557"/>
            <a:ext cx="2727841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Behavior Dashboard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584597" y="1589008"/>
            <a:ext cx="655236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Analyze demographics, subscriptions, rating scores &amp; category performance.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84597" y="1954292"/>
            <a:ext cx="655236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Customers: 3.9K, Average Purchase: $59.76, Average Rating: 3.75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84597" y="2239208"/>
            <a:ext cx="655236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BE6841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73% of customers</a:t>
            </a:r>
            <a:pPr algn="l" indent="0" marL="0">
              <a:lnSpc>
                <a:spcPts val="1800"/>
              </a:lnSpc>
              <a:buNone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have no subscription—opportunity for upsell.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84597" y="2524125"/>
            <a:ext cx="655236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Highest revenue categories: Clothing &amp; Accessories.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584597" y="2809042"/>
            <a:ext cx="655236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Middle-aged customers generate highest revenue; young adults highest purchases.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584597" y="3093958"/>
            <a:ext cx="6552367" cy="467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Age directly influences revenue; subscriptions lead to higher average purchase.</a:t>
            </a:r>
            <a:endParaRPr lang="en-US" sz="11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4597" y="3726061"/>
            <a:ext cx="5836087" cy="3255883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584597" y="7146369"/>
            <a:ext cx="6552367" cy="467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7501057" y="1214557"/>
            <a:ext cx="3401378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Combined Insights Across Dashboards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01057" y="1589008"/>
            <a:ext cx="655236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Sales and credit card dashboards show strong Q4 growth patterns.</a:t>
            </a:r>
            <a:endParaRPr lang="en-US" sz="1150" dirty="0"/>
          </a:p>
        </p:txBody>
      </p:sp>
      <p:sp>
        <p:nvSpPr>
          <p:cNvPr id="14" name="Text 11"/>
          <p:cNvSpPr/>
          <p:nvPr/>
        </p:nvSpPr>
        <p:spPr>
          <a:xfrm>
            <a:off x="7501057" y="1873925"/>
            <a:ext cx="655236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Weather data can be combined with sales for climate-based demand forecasting.</a:t>
            </a:r>
            <a:endParaRPr lang="en-US" sz="1150" dirty="0"/>
          </a:p>
        </p:txBody>
      </p:sp>
      <p:sp>
        <p:nvSpPr>
          <p:cNvPr id="15" name="Text 12"/>
          <p:cNvSpPr/>
          <p:nvPr/>
        </p:nvSpPr>
        <p:spPr>
          <a:xfrm>
            <a:off x="7501057" y="2158841"/>
            <a:ext cx="655236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Customer behavior aligns strongly with income, job type, and card category.</a:t>
            </a:r>
            <a:endParaRPr lang="en-US" sz="1150" dirty="0"/>
          </a:p>
        </p:txBody>
      </p:sp>
      <p:sp>
        <p:nvSpPr>
          <p:cNvPr id="16" name="Text 13"/>
          <p:cNvSpPr/>
          <p:nvPr/>
        </p:nvSpPr>
        <p:spPr>
          <a:xfrm>
            <a:off x="7501057" y="2443758"/>
            <a:ext cx="6552367" cy="233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HR attrition patterns highlight areas for employee retention strategies.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2025-12-03T13:22:03Z</dcterms:created>
  <dcterms:modified xsi:type="dcterms:W3CDTF">2025-12-03T13:22:03Z</dcterms:modified>
</cp:coreProperties>
</file>